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482" r:id="rId3"/>
    <p:sldId id="480" r:id="rId4"/>
    <p:sldId id="481" r:id="rId5"/>
    <p:sldId id="468" r:id="rId6"/>
    <p:sldId id="380" r:id="rId7"/>
    <p:sldId id="428" r:id="rId8"/>
    <p:sldId id="483" r:id="rId9"/>
    <p:sldId id="486" r:id="rId10"/>
    <p:sldId id="484" r:id="rId11"/>
    <p:sldId id="485" r:id="rId12"/>
    <p:sldId id="488" r:id="rId13"/>
    <p:sldId id="487" r:id="rId14"/>
    <p:sldId id="489" r:id="rId15"/>
    <p:sldId id="397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3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3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61A3CC-FE55-4BF3-9494-ADD72C14A057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E72327-0CEA-48F8-9321-87D7BF380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29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>
            <a:extLst>
              <a:ext uri="{FF2B5EF4-FFF2-40B4-BE49-F238E27FC236}">
                <a16:creationId xmlns:a16="http://schemas.microsoft.com/office/drawing/2014/main" id="{F8CFC022-AD2F-4D7F-B690-A2208586295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71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71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71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71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D6AAE0F-EF06-449D-83ED-2F9E6ED25C74}" type="slidenum">
              <a:rPr lang="en-US" altLang="en-US" sz="1000" smtClean="0">
                <a:latin typeface="Times New Roman" panose="02020603050405020304" pitchFamily="18" charset="0"/>
              </a:rPr>
              <a:pPr/>
              <a:t>5</a:t>
            </a:fld>
            <a:endParaRPr lang="en-US" altLang="en-US" sz="1000">
              <a:latin typeface="Times New Roman" panose="02020603050405020304" pitchFamily="18" charset="0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CC1F3C19-5306-48BA-AFB9-79A51AA0279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808F6ED5-008E-4F78-A1C3-0A8E02E159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5">
            <a:extLst>
              <a:ext uri="{FF2B5EF4-FFF2-40B4-BE49-F238E27FC236}">
                <a16:creationId xmlns:a16="http://schemas.microsoft.com/office/drawing/2014/main" id="{D1C1764C-24CF-4E3F-B5E3-06B3C82A7D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71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71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71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71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D824E83-3CCC-4776-8189-7755059A9705}" type="slidenum">
              <a:rPr lang="en-US" altLang="en-US" sz="1000" smtClean="0">
                <a:latin typeface="Times New Roman" panose="02020603050405020304" pitchFamily="18" charset="0"/>
              </a:rPr>
              <a:pPr/>
              <a:t>14</a:t>
            </a:fld>
            <a:endParaRPr lang="en-US" altLang="en-US" sz="1000">
              <a:latin typeface="Times New Roman" panose="02020603050405020304" pitchFamily="18" charset="0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ED672930-E23E-4B65-A65A-2F6FCE5CCE9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4AE20D70-8FF8-4BCB-84AD-B5ACFA16E8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5">
            <a:extLst>
              <a:ext uri="{FF2B5EF4-FFF2-40B4-BE49-F238E27FC236}">
                <a16:creationId xmlns:a16="http://schemas.microsoft.com/office/drawing/2014/main" id="{0E07F488-89EC-49AD-881A-EACA76F30A1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71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71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71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71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B3447AF-34B5-4996-8D4B-407D1E96FE26}" type="slidenum">
              <a:rPr lang="en-US" altLang="en-US" sz="1000" smtClean="0">
                <a:latin typeface="Times New Roman" panose="02020603050405020304" pitchFamily="18" charset="0"/>
              </a:rPr>
              <a:pPr/>
              <a:t>15</a:t>
            </a:fld>
            <a:endParaRPr lang="en-US" altLang="en-US" sz="1000">
              <a:latin typeface="Times New Roman" panose="02020603050405020304" pitchFamily="18" charset="0"/>
            </a:endParaRP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F0FD0FF2-43E5-4503-B423-8C4555C0623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6CB29231-F813-4126-A92E-187C73AC17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>
            <a:extLst>
              <a:ext uri="{FF2B5EF4-FFF2-40B4-BE49-F238E27FC236}">
                <a16:creationId xmlns:a16="http://schemas.microsoft.com/office/drawing/2014/main" id="{B8327842-4E15-4671-A5B1-0A538FA967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71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71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71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71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527CFB4-4F33-41F9-BF42-9841C935A75F}" type="slidenum">
              <a:rPr lang="en-US" altLang="en-US" sz="1000" smtClean="0">
                <a:latin typeface="Times New Roman" panose="02020603050405020304" pitchFamily="18" charset="0"/>
              </a:rPr>
              <a:pPr/>
              <a:t>6</a:t>
            </a:fld>
            <a:endParaRPr lang="en-US" altLang="en-US" sz="1000">
              <a:latin typeface="Times New Roman" panose="02020603050405020304" pitchFamily="18" charset="0"/>
            </a:endParaRP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1468EF3F-5A5E-40E7-ABBC-BE94035BF9D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231CCCCF-5C07-41D7-9748-B429B058CE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>
            <a:extLst>
              <a:ext uri="{FF2B5EF4-FFF2-40B4-BE49-F238E27FC236}">
                <a16:creationId xmlns:a16="http://schemas.microsoft.com/office/drawing/2014/main" id="{6B6CA045-94EA-4B7B-B9E7-7F79B5A55D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71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71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71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71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DDFB3B7-7018-40E5-B262-CFE61436F2F1}" type="slidenum">
              <a:rPr lang="en-US" altLang="en-US" sz="1000" smtClean="0">
                <a:latin typeface="Times New Roman" panose="02020603050405020304" pitchFamily="18" charset="0"/>
              </a:rPr>
              <a:pPr/>
              <a:t>7</a:t>
            </a:fld>
            <a:endParaRPr lang="en-US" altLang="en-US" sz="1000">
              <a:latin typeface="Times New Roman" panose="02020603050405020304" pitchFamily="18" charset="0"/>
            </a:endParaRP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9AC93948-688C-4B61-BD2E-ADAA218D9C6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13B3E7FB-D513-44B8-B5FB-325E7327D8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>
            <a:extLst>
              <a:ext uri="{FF2B5EF4-FFF2-40B4-BE49-F238E27FC236}">
                <a16:creationId xmlns:a16="http://schemas.microsoft.com/office/drawing/2014/main" id="{EAA6CAB8-5694-4B8E-9788-5E0BBBACC7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71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71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71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71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7DD2E08-3D18-42B4-BCE6-BA622D99E702}" type="slidenum">
              <a:rPr lang="en-US" altLang="en-US" sz="1000" smtClean="0">
                <a:latin typeface="Times New Roman" panose="02020603050405020304" pitchFamily="18" charset="0"/>
              </a:rPr>
              <a:pPr/>
              <a:t>8</a:t>
            </a:fld>
            <a:endParaRPr lang="en-US" altLang="en-US" sz="1000">
              <a:latin typeface="Times New Roman" panose="02020603050405020304" pitchFamily="18" charset="0"/>
            </a:endParaRP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300ABE68-978C-46AD-8FDA-E7F1424B942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C7F5E612-32B7-40F6-9EA1-959285DDFB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>
            <a:extLst>
              <a:ext uri="{FF2B5EF4-FFF2-40B4-BE49-F238E27FC236}">
                <a16:creationId xmlns:a16="http://schemas.microsoft.com/office/drawing/2014/main" id="{C7076183-1450-449F-B303-842A34C061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71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71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71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71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B4F4633-2999-4DBA-8013-303F0B92AD56}" type="slidenum">
              <a:rPr lang="en-US" altLang="en-US" sz="1000" smtClean="0">
                <a:latin typeface="Times New Roman" panose="02020603050405020304" pitchFamily="18" charset="0"/>
              </a:rPr>
              <a:pPr/>
              <a:t>9</a:t>
            </a:fld>
            <a:endParaRPr lang="en-US" altLang="en-US" sz="1000">
              <a:latin typeface="Times New Roman" panose="02020603050405020304" pitchFamily="18" charset="0"/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F75BFB52-9834-40C2-8A16-E759DED4EF6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573BB8BF-C738-4B68-AD1D-1CB2BF53E5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>
            <a:extLst>
              <a:ext uri="{FF2B5EF4-FFF2-40B4-BE49-F238E27FC236}">
                <a16:creationId xmlns:a16="http://schemas.microsoft.com/office/drawing/2014/main" id="{4D072709-58F3-4D94-B6E2-3DF2F3FE55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71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71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71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71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84071B6-5810-4708-B939-A85B7D3E7237}" type="slidenum">
              <a:rPr lang="en-US" altLang="en-US" sz="1000" smtClean="0">
                <a:latin typeface="Times New Roman" panose="02020603050405020304" pitchFamily="18" charset="0"/>
              </a:rPr>
              <a:pPr/>
              <a:t>10</a:t>
            </a:fld>
            <a:endParaRPr lang="en-US" altLang="en-US" sz="1000">
              <a:latin typeface="Times New Roman" panose="02020603050405020304" pitchFamily="18" charset="0"/>
            </a:endParaRP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F19277F2-DCD4-45EB-AA05-8B67B606808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62397284-7E1C-430B-8949-A19C0F0BA6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5">
            <a:extLst>
              <a:ext uri="{FF2B5EF4-FFF2-40B4-BE49-F238E27FC236}">
                <a16:creationId xmlns:a16="http://schemas.microsoft.com/office/drawing/2014/main" id="{B5D5BC0F-B4FA-4CC2-A1AC-3AEF7B5255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71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71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71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71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41783CE-30E5-4B6B-AC45-3DD44A6883F8}" type="slidenum">
              <a:rPr lang="en-US" altLang="en-US" sz="1000" smtClean="0">
                <a:latin typeface="Times New Roman" panose="02020603050405020304" pitchFamily="18" charset="0"/>
              </a:rPr>
              <a:pPr/>
              <a:t>11</a:t>
            </a:fld>
            <a:endParaRPr lang="en-US" altLang="en-US" sz="1000">
              <a:latin typeface="Times New Roman" panose="02020603050405020304" pitchFamily="18" charset="0"/>
            </a:endParaRP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2B748AC2-222A-4577-B87F-821ABF88119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06B3E5DD-422D-470B-9F63-943A765119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>
            <a:extLst>
              <a:ext uri="{FF2B5EF4-FFF2-40B4-BE49-F238E27FC236}">
                <a16:creationId xmlns:a16="http://schemas.microsoft.com/office/drawing/2014/main" id="{5C78F922-A493-4FA9-BD9A-7A0CFB0857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71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71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71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71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4AD0D8F-CEC7-48D9-B8A1-8E0A537526B3}" type="slidenum">
              <a:rPr lang="en-US" altLang="en-US" sz="1000" smtClean="0">
                <a:latin typeface="Times New Roman" panose="02020603050405020304" pitchFamily="18" charset="0"/>
              </a:rPr>
              <a:pPr/>
              <a:t>12</a:t>
            </a:fld>
            <a:endParaRPr lang="en-US" altLang="en-US" sz="1000">
              <a:latin typeface="Times New Roman" panose="02020603050405020304" pitchFamily="18" charset="0"/>
            </a:endParaRP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B642CE1D-4351-4AD1-8185-28742B56A0D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BF356839-8F6C-4F5A-9E13-605299D648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>
            <a:extLst>
              <a:ext uri="{FF2B5EF4-FFF2-40B4-BE49-F238E27FC236}">
                <a16:creationId xmlns:a16="http://schemas.microsoft.com/office/drawing/2014/main" id="{97E3E869-6272-4352-9F19-0A98BFF298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71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71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71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71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475CD88-45DE-4EDF-99A0-ADBB3A9FEC06}" type="slidenum">
              <a:rPr lang="en-US" altLang="en-US" sz="1000" smtClean="0">
                <a:latin typeface="Times New Roman" panose="02020603050405020304" pitchFamily="18" charset="0"/>
              </a:rPr>
              <a:pPr/>
              <a:t>13</a:t>
            </a:fld>
            <a:endParaRPr lang="en-US" altLang="en-US" sz="1000">
              <a:latin typeface="Times New Roman" panose="02020603050405020304" pitchFamily="18" charset="0"/>
            </a:endParaRP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EF8EB256-DEA8-4F72-9633-59B1AED9C71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8877AA16-1B9B-4C6F-9EC5-3E6B4CF81B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D4CDF-DB07-4C69-A863-9A2A312537AD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20655-05FA-4647-98A7-4F2C531A9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274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D4CDF-DB07-4C69-A863-9A2A312537AD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20655-05FA-4647-98A7-4F2C531A9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864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D4CDF-DB07-4C69-A863-9A2A312537AD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20655-05FA-4647-98A7-4F2C531A9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256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D4CDF-DB07-4C69-A863-9A2A312537AD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20655-05FA-4647-98A7-4F2C531A9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523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D4CDF-DB07-4C69-A863-9A2A312537AD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20655-05FA-4647-98A7-4F2C531A9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237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D4CDF-DB07-4C69-A863-9A2A312537AD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20655-05FA-4647-98A7-4F2C531A9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382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D4CDF-DB07-4C69-A863-9A2A312537AD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20655-05FA-4647-98A7-4F2C531A9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29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D4CDF-DB07-4C69-A863-9A2A312537AD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20655-05FA-4647-98A7-4F2C531A9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967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D4CDF-DB07-4C69-A863-9A2A312537AD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20655-05FA-4647-98A7-4F2C531A9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93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D4CDF-DB07-4C69-A863-9A2A312537AD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20655-05FA-4647-98A7-4F2C531A9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293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D4CDF-DB07-4C69-A863-9A2A312537AD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20655-05FA-4647-98A7-4F2C531A9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065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0D4CDF-DB07-4C69-A863-9A2A312537AD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20655-05FA-4647-98A7-4F2C531A9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269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DA72D6D-2D37-4D0E-972F-A5405E74CE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8740" y="3294539"/>
            <a:ext cx="6858000" cy="165576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HF Coax </a:t>
            </a:r>
            <a:r>
              <a:rPr lang="en-US" dirty="0" err="1"/>
              <a:t>Baluns</a:t>
            </a:r>
            <a:endParaRPr lang="en-US" dirty="0"/>
          </a:p>
          <a:p>
            <a:endParaRPr lang="en-US" dirty="0"/>
          </a:p>
          <a:p>
            <a:r>
              <a:rPr lang="en-US" dirty="0"/>
              <a:t>WA4AQV</a:t>
            </a:r>
          </a:p>
          <a:p>
            <a:r>
              <a:rPr lang="en-US" dirty="0"/>
              <a:t>N8KH</a:t>
            </a:r>
          </a:p>
        </p:txBody>
      </p:sp>
    </p:spTree>
    <p:extLst>
      <p:ext uri="{BB962C8B-B14F-4D97-AF65-F5344CB8AC3E}">
        <p14:creationId xmlns:p14="http://schemas.microsoft.com/office/powerpoint/2010/main" val="20248237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0561DCE4-9FFB-4008-8BF4-CE575F0E43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" y="185738"/>
            <a:ext cx="682466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lr>
                <a:srgbClr val="F0282D"/>
              </a:buClr>
              <a:buSzPct val="100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i="1">
                <a:latin typeface="Arial Black" panose="020B0A04020102020204" pitchFamily="34" charset="0"/>
              </a:rPr>
              <a:t>Toroidal Coax Winding Balun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329BA142-73C2-4803-97D7-FAACB6D175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066800"/>
            <a:ext cx="8229600" cy="514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rgbClr val="F0282D"/>
              </a:buClr>
              <a:buSzPct val="100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7412" name="Rectangle 4">
            <a:extLst>
              <a:ext uri="{FF2B5EF4-FFF2-40B4-BE49-F238E27FC236}">
                <a16:creationId xmlns:a16="http://schemas.microsoft.com/office/drawing/2014/main" id="{16677436-605E-4620-ACCF-AB044B2166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219200"/>
            <a:ext cx="8229600" cy="514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rgbClr val="F0282D"/>
              </a:buClr>
              <a:buSzPct val="100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endParaRPr lang="en-US" altLang="en-US" sz="2400"/>
          </a:p>
          <a:p>
            <a:pPr>
              <a:lnSpc>
                <a:spcPct val="90000"/>
              </a:lnSpc>
            </a:pPr>
            <a:endParaRPr lang="en-US" altLang="en-US" sz="2400"/>
          </a:p>
          <a:p>
            <a:pPr>
              <a:lnSpc>
                <a:spcPct val="90000"/>
              </a:lnSpc>
            </a:pPr>
            <a:endParaRPr lang="en-US" altLang="en-US" sz="2400"/>
          </a:p>
          <a:p>
            <a:pPr>
              <a:lnSpc>
                <a:spcPct val="90000"/>
              </a:lnSpc>
            </a:pPr>
            <a:endParaRPr lang="en-US" altLang="en-US" sz="2400"/>
          </a:p>
          <a:p>
            <a:pPr>
              <a:lnSpc>
                <a:spcPct val="90000"/>
              </a:lnSpc>
            </a:pPr>
            <a:endParaRPr lang="en-US" altLang="en-US" sz="2400"/>
          </a:p>
          <a:p>
            <a:pPr>
              <a:lnSpc>
                <a:spcPct val="90000"/>
              </a:lnSpc>
              <a:buFontTx/>
              <a:buNone/>
            </a:pPr>
            <a:endParaRPr lang="en-US" altLang="en-US" sz="2400"/>
          </a:p>
          <a:p>
            <a:pPr>
              <a:lnSpc>
                <a:spcPct val="90000"/>
              </a:lnSpc>
              <a:buFontTx/>
              <a:buNone/>
            </a:pPr>
            <a:endParaRPr lang="en-US" altLang="en-US" sz="2400"/>
          </a:p>
        </p:txBody>
      </p:sp>
      <p:pic>
        <p:nvPicPr>
          <p:cNvPr id="17413" name="Picture 1">
            <a:extLst>
              <a:ext uri="{FF2B5EF4-FFF2-40B4-BE49-F238E27FC236}">
                <a16:creationId xmlns:a16="http://schemas.microsoft.com/office/drawing/2014/main" id="{B06D152F-E936-422F-A320-0F1600AACF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225" y="1225550"/>
            <a:ext cx="6273800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5">
            <a:extLst>
              <a:ext uri="{FF2B5EF4-FFF2-40B4-BE49-F238E27FC236}">
                <a16:creationId xmlns:a16="http://schemas.microsoft.com/office/drawing/2014/main" id="{DE5CBA4F-CC22-48B0-942B-FDD7991FA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825" y="1225550"/>
            <a:ext cx="1423988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B78EE7F4-EBD8-4386-89FC-BE691A5B35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" y="185738"/>
            <a:ext cx="682466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lr>
                <a:srgbClr val="F0282D"/>
              </a:buClr>
              <a:buSzPct val="100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i="1">
                <a:latin typeface="Arial Black" panose="020B0A04020102020204" pitchFamily="34" charset="0"/>
              </a:rPr>
              <a:t>Toroidal Coax Serpentine Winding Balun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653624E8-BC8E-4E06-8954-7417FFD3EB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066800"/>
            <a:ext cx="8229600" cy="514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rgbClr val="F0282D"/>
              </a:buClr>
              <a:buSzPct val="100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9460" name="Rectangle 4">
            <a:extLst>
              <a:ext uri="{FF2B5EF4-FFF2-40B4-BE49-F238E27FC236}">
                <a16:creationId xmlns:a16="http://schemas.microsoft.com/office/drawing/2014/main" id="{EF8AB736-3CF7-4A97-BE23-94544774A0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219200"/>
            <a:ext cx="8229600" cy="514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rgbClr val="F0282D"/>
              </a:buClr>
              <a:buSzPct val="100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endParaRPr lang="en-US" altLang="en-US" sz="2400"/>
          </a:p>
          <a:p>
            <a:pPr>
              <a:lnSpc>
                <a:spcPct val="90000"/>
              </a:lnSpc>
            </a:pPr>
            <a:endParaRPr lang="en-US" altLang="en-US" sz="2400"/>
          </a:p>
          <a:p>
            <a:pPr>
              <a:lnSpc>
                <a:spcPct val="90000"/>
              </a:lnSpc>
            </a:pPr>
            <a:endParaRPr lang="en-US" altLang="en-US" sz="2400"/>
          </a:p>
          <a:p>
            <a:pPr>
              <a:lnSpc>
                <a:spcPct val="90000"/>
              </a:lnSpc>
            </a:pPr>
            <a:endParaRPr lang="en-US" altLang="en-US" sz="2400"/>
          </a:p>
          <a:p>
            <a:pPr>
              <a:lnSpc>
                <a:spcPct val="90000"/>
              </a:lnSpc>
            </a:pPr>
            <a:endParaRPr lang="en-US" altLang="en-US" sz="2400"/>
          </a:p>
          <a:p>
            <a:pPr>
              <a:lnSpc>
                <a:spcPct val="90000"/>
              </a:lnSpc>
              <a:buFontTx/>
              <a:buNone/>
            </a:pPr>
            <a:endParaRPr lang="en-US" altLang="en-US" sz="2400"/>
          </a:p>
          <a:p>
            <a:pPr>
              <a:lnSpc>
                <a:spcPct val="90000"/>
              </a:lnSpc>
              <a:buFontTx/>
              <a:buNone/>
            </a:pPr>
            <a:endParaRPr lang="en-US" altLang="en-US" sz="2400"/>
          </a:p>
        </p:txBody>
      </p:sp>
      <p:pic>
        <p:nvPicPr>
          <p:cNvPr id="19461" name="Picture 2">
            <a:extLst>
              <a:ext uri="{FF2B5EF4-FFF2-40B4-BE49-F238E27FC236}">
                <a16:creationId xmlns:a16="http://schemas.microsoft.com/office/drawing/2014/main" id="{F828326A-8655-4ACC-ACF7-DAC05BE5B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963" y="1660525"/>
            <a:ext cx="4548187" cy="367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69982DEF-2326-42C5-AC7E-4C8763C2AF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" y="185738"/>
            <a:ext cx="682466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lr>
                <a:srgbClr val="F0282D"/>
              </a:buClr>
              <a:buSzPct val="100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i="1">
                <a:latin typeface="Arial Black" panose="020B0A04020102020204" pitchFamily="34" charset="0"/>
              </a:rPr>
              <a:t>Toroidal Coax Serpentine Winding Balun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A83243BD-7B0A-4F6A-8F58-584FF75470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066800"/>
            <a:ext cx="8229600" cy="514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rgbClr val="F0282D"/>
              </a:buClr>
              <a:buSzPct val="100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1508" name="Rectangle 4">
            <a:extLst>
              <a:ext uri="{FF2B5EF4-FFF2-40B4-BE49-F238E27FC236}">
                <a16:creationId xmlns:a16="http://schemas.microsoft.com/office/drawing/2014/main" id="{416EBFC6-7E4B-4A05-8EC8-39DB616C30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219200"/>
            <a:ext cx="8229600" cy="514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rgbClr val="F0282D"/>
              </a:buClr>
              <a:buSzPct val="100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endParaRPr lang="en-US" altLang="en-US" sz="2400"/>
          </a:p>
          <a:p>
            <a:pPr>
              <a:lnSpc>
                <a:spcPct val="90000"/>
              </a:lnSpc>
            </a:pPr>
            <a:endParaRPr lang="en-US" altLang="en-US" sz="2400"/>
          </a:p>
          <a:p>
            <a:pPr>
              <a:lnSpc>
                <a:spcPct val="90000"/>
              </a:lnSpc>
            </a:pPr>
            <a:endParaRPr lang="en-US" altLang="en-US" sz="2400"/>
          </a:p>
          <a:p>
            <a:pPr>
              <a:lnSpc>
                <a:spcPct val="90000"/>
              </a:lnSpc>
            </a:pPr>
            <a:endParaRPr lang="en-US" altLang="en-US" sz="2400"/>
          </a:p>
          <a:p>
            <a:pPr>
              <a:lnSpc>
                <a:spcPct val="90000"/>
              </a:lnSpc>
            </a:pPr>
            <a:endParaRPr lang="en-US" altLang="en-US" sz="2400"/>
          </a:p>
          <a:p>
            <a:pPr>
              <a:lnSpc>
                <a:spcPct val="90000"/>
              </a:lnSpc>
              <a:buFontTx/>
              <a:buNone/>
            </a:pPr>
            <a:endParaRPr lang="en-US" altLang="en-US" sz="2400"/>
          </a:p>
          <a:p>
            <a:pPr>
              <a:lnSpc>
                <a:spcPct val="90000"/>
              </a:lnSpc>
              <a:buFontTx/>
              <a:buNone/>
            </a:pPr>
            <a:endParaRPr lang="en-US" altLang="en-US" sz="2400"/>
          </a:p>
        </p:txBody>
      </p:sp>
      <p:pic>
        <p:nvPicPr>
          <p:cNvPr id="21509" name="Picture 1">
            <a:extLst>
              <a:ext uri="{FF2B5EF4-FFF2-40B4-BE49-F238E27FC236}">
                <a16:creationId xmlns:a16="http://schemas.microsoft.com/office/drawing/2014/main" id="{CFD11EDB-5C8A-407E-A0F5-BB1234EBBE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138" y="1219200"/>
            <a:ext cx="6316662" cy="485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2337F919-A8C8-43BC-80BB-1FC9116D86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" y="185738"/>
            <a:ext cx="682466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lr>
                <a:srgbClr val="F0282D"/>
              </a:buClr>
              <a:buSzPct val="100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i="1">
                <a:latin typeface="Arial Black" panose="020B0A04020102020204" pitchFamily="34" charset="0"/>
              </a:rPr>
              <a:t>Toroidal Coax Serpentine Winding Balun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EBA3440A-F6F6-4C7F-BF2C-DC0A458F0E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066800"/>
            <a:ext cx="8229600" cy="514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rgbClr val="F0282D"/>
              </a:buClr>
              <a:buSzPct val="100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3556" name="Rectangle 4">
            <a:extLst>
              <a:ext uri="{FF2B5EF4-FFF2-40B4-BE49-F238E27FC236}">
                <a16:creationId xmlns:a16="http://schemas.microsoft.com/office/drawing/2014/main" id="{1920E491-903C-4940-BE9F-A4EAE45B5D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219200"/>
            <a:ext cx="8229600" cy="514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rgbClr val="F0282D"/>
              </a:buClr>
              <a:buSzPct val="100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endParaRPr lang="en-US" altLang="en-US" sz="2400"/>
          </a:p>
          <a:p>
            <a:pPr>
              <a:lnSpc>
                <a:spcPct val="90000"/>
              </a:lnSpc>
            </a:pPr>
            <a:endParaRPr lang="en-US" altLang="en-US" sz="2400"/>
          </a:p>
          <a:p>
            <a:pPr>
              <a:lnSpc>
                <a:spcPct val="90000"/>
              </a:lnSpc>
            </a:pPr>
            <a:endParaRPr lang="en-US" altLang="en-US" sz="2400"/>
          </a:p>
          <a:p>
            <a:pPr>
              <a:lnSpc>
                <a:spcPct val="90000"/>
              </a:lnSpc>
            </a:pPr>
            <a:endParaRPr lang="en-US" altLang="en-US" sz="2400"/>
          </a:p>
          <a:p>
            <a:pPr>
              <a:lnSpc>
                <a:spcPct val="90000"/>
              </a:lnSpc>
            </a:pPr>
            <a:endParaRPr lang="en-US" altLang="en-US" sz="2400"/>
          </a:p>
          <a:p>
            <a:pPr>
              <a:lnSpc>
                <a:spcPct val="90000"/>
              </a:lnSpc>
              <a:buFontTx/>
              <a:buNone/>
            </a:pPr>
            <a:endParaRPr lang="en-US" altLang="en-US" sz="2400"/>
          </a:p>
          <a:p>
            <a:pPr>
              <a:lnSpc>
                <a:spcPct val="90000"/>
              </a:lnSpc>
              <a:buFontTx/>
              <a:buNone/>
            </a:pPr>
            <a:endParaRPr lang="en-US" altLang="en-US" sz="2400"/>
          </a:p>
        </p:txBody>
      </p:sp>
      <p:pic>
        <p:nvPicPr>
          <p:cNvPr id="23557" name="Picture 2">
            <a:extLst>
              <a:ext uri="{FF2B5EF4-FFF2-40B4-BE49-F238E27FC236}">
                <a16:creationId xmlns:a16="http://schemas.microsoft.com/office/drawing/2014/main" id="{8B8FCC06-29BE-468E-AF47-2C4C8C2A2F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13" y="1066800"/>
            <a:ext cx="6762750" cy="509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817C2C0B-6A67-49EE-9E1B-BBD7198D01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" y="185738"/>
            <a:ext cx="776446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lr>
                <a:srgbClr val="F0282D"/>
              </a:buClr>
              <a:buSzPct val="100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i="1">
                <a:latin typeface="Arial Black" panose="020B0A04020102020204" pitchFamily="34" charset="0"/>
              </a:rPr>
              <a:t>Toroidal Coax Conventional  And Serpentine Winding Baluns Compared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6E4905E3-8B3F-4C14-B036-7718CB0652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066800"/>
            <a:ext cx="8229600" cy="514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rgbClr val="F0282D"/>
              </a:buClr>
              <a:buSzPct val="100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5604" name="Rectangle 4">
            <a:extLst>
              <a:ext uri="{FF2B5EF4-FFF2-40B4-BE49-F238E27FC236}">
                <a16:creationId xmlns:a16="http://schemas.microsoft.com/office/drawing/2014/main" id="{B00F4FB9-85D1-416A-9AD5-B98C62FFD1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219200"/>
            <a:ext cx="8229600" cy="514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rgbClr val="F0282D"/>
              </a:buClr>
              <a:buSzPct val="100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endParaRPr lang="en-US" altLang="en-US" sz="2400"/>
          </a:p>
          <a:p>
            <a:pPr>
              <a:lnSpc>
                <a:spcPct val="90000"/>
              </a:lnSpc>
            </a:pPr>
            <a:endParaRPr lang="en-US" altLang="en-US" sz="2400"/>
          </a:p>
          <a:p>
            <a:pPr>
              <a:lnSpc>
                <a:spcPct val="90000"/>
              </a:lnSpc>
            </a:pPr>
            <a:endParaRPr lang="en-US" altLang="en-US" sz="2400"/>
          </a:p>
          <a:p>
            <a:pPr>
              <a:lnSpc>
                <a:spcPct val="90000"/>
              </a:lnSpc>
            </a:pPr>
            <a:endParaRPr lang="en-US" altLang="en-US" sz="2400"/>
          </a:p>
          <a:p>
            <a:pPr>
              <a:lnSpc>
                <a:spcPct val="90000"/>
              </a:lnSpc>
            </a:pPr>
            <a:endParaRPr lang="en-US" altLang="en-US" sz="2400"/>
          </a:p>
          <a:p>
            <a:pPr>
              <a:lnSpc>
                <a:spcPct val="90000"/>
              </a:lnSpc>
              <a:buFontTx/>
              <a:buNone/>
            </a:pPr>
            <a:endParaRPr lang="en-US" altLang="en-US" sz="2400"/>
          </a:p>
          <a:p>
            <a:pPr>
              <a:lnSpc>
                <a:spcPct val="90000"/>
              </a:lnSpc>
              <a:buFontTx/>
              <a:buNone/>
            </a:pPr>
            <a:endParaRPr lang="en-US" altLang="en-US" sz="2400"/>
          </a:p>
        </p:txBody>
      </p:sp>
      <p:pic>
        <p:nvPicPr>
          <p:cNvPr id="25605" name="Picture 5">
            <a:extLst>
              <a:ext uri="{FF2B5EF4-FFF2-40B4-BE49-F238E27FC236}">
                <a16:creationId xmlns:a16="http://schemas.microsoft.com/office/drawing/2014/main" id="{AE0D3687-25D5-42DF-A132-AC51DF5DE6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50" y="1963738"/>
            <a:ext cx="3443288" cy="2651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6" name="Picture 6">
            <a:extLst>
              <a:ext uri="{FF2B5EF4-FFF2-40B4-BE49-F238E27FC236}">
                <a16:creationId xmlns:a16="http://schemas.microsoft.com/office/drawing/2014/main" id="{F5E21FAB-1B0E-40CE-A044-B3E0F9E382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0" y="1906588"/>
            <a:ext cx="3402013" cy="2563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7" name="TextBox 1">
            <a:extLst>
              <a:ext uri="{FF2B5EF4-FFF2-40B4-BE49-F238E27FC236}">
                <a16:creationId xmlns:a16="http://schemas.microsoft.com/office/drawing/2014/main" id="{7F0D4E98-09AD-4A5C-888A-C26354A4F9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050" y="5246688"/>
            <a:ext cx="7734300" cy="338137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0282D"/>
              </a:buClr>
              <a:buSzPct val="100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/>
              <a:t>Serpentine winding has more bandwidth. More ohms over more megahertz.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>
            <a:extLst>
              <a:ext uri="{FF2B5EF4-FFF2-40B4-BE49-F238E27FC236}">
                <a16:creationId xmlns:a16="http://schemas.microsoft.com/office/drawing/2014/main" id="{527B44E7-2941-489F-B5A8-FEBA780A1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13" y="1066800"/>
            <a:ext cx="6108700" cy="448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2">
            <a:extLst>
              <a:ext uri="{FF2B5EF4-FFF2-40B4-BE49-F238E27FC236}">
                <a16:creationId xmlns:a16="http://schemas.microsoft.com/office/drawing/2014/main" id="{8241F364-93CF-4D4E-8C74-38AD3F56F7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" y="185738"/>
            <a:ext cx="682466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lr>
                <a:srgbClr val="F0282D"/>
              </a:buClr>
              <a:buSzPct val="100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i="1">
                <a:latin typeface="Arial Black" panose="020B0A04020102020204" pitchFamily="34" charset="0"/>
              </a:rPr>
              <a:t>n = 5 Ferrite Toroidal Balun</a:t>
            </a:r>
          </a:p>
        </p:txBody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C845CA01-0A1B-4021-8203-0F3C2BC2AD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066800"/>
            <a:ext cx="8229600" cy="514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rgbClr val="F0282D"/>
              </a:buClr>
              <a:buSzPct val="100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7653" name="Rectangle 4">
            <a:extLst>
              <a:ext uri="{FF2B5EF4-FFF2-40B4-BE49-F238E27FC236}">
                <a16:creationId xmlns:a16="http://schemas.microsoft.com/office/drawing/2014/main" id="{F5499024-71C8-4D96-8272-2600ED045E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219200"/>
            <a:ext cx="8229600" cy="514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rgbClr val="F0282D"/>
              </a:buClr>
              <a:buSzPct val="100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endParaRPr lang="en-US" altLang="en-US" sz="2400"/>
          </a:p>
          <a:p>
            <a:pPr>
              <a:lnSpc>
                <a:spcPct val="90000"/>
              </a:lnSpc>
            </a:pPr>
            <a:endParaRPr lang="en-US" altLang="en-US" sz="2400"/>
          </a:p>
          <a:p>
            <a:pPr>
              <a:lnSpc>
                <a:spcPct val="90000"/>
              </a:lnSpc>
            </a:pPr>
            <a:endParaRPr lang="en-US" altLang="en-US" sz="2400"/>
          </a:p>
          <a:p>
            <a:pPr>
              <a:lnSpc>
                <a:spcPct val="90000"/>
              </a:lnSpc>
            </a:pPr>
            <a:endParaRPr lang="en-US" altLang="en-US" sz="2400"/>
          </a:p>
          <a:p>
            <a:pPr>
              <a:lnSpc>
                <a:spcPct val="90000"/>
              </a:lnSpc>
            </a:pPr>
            <a:endParaRPr lang="en-US" altLang="en-US" sz="2400"/>
          </a:p>
          <a:p>
            <a:pPr>
              <a:lnSpc>
                <a:spcPct val="90000"/>
              </a:lnSpc>
              <a:buFontTx/>
              <a:buNone/>
            </a:pPr>
            <a:endParaRPr lang="en-US" altLang="en-US" sz="2400"/>
          </a:p>
          <a:p>
            <a:pPr>
              <a:lnSpc>
                <a:spcPct val="90000"/>
              </a:lnSpc>
              <a:buFontTx/>
              <a:buNone/>
            </a:pPr>
            <a:endParaRPr lang="en-US" altLang="en-US" sz="2400"/>
          </a:p>
        </p:txBody>
      </p:sp>
      <p:pic>
        <p:nvPicPr>
          <p:cNvPr id="27654" name="Picture 1">
            <a:extLst>
              <a:ext uri="{FF2B5EF4-FFF2-40B4-BE49-F238E27FC236}">
                <a16:creationId xmlns:a16="http://schemas.microsoft.com/office/drawing/2014/main" id="{D44AEF4A-A961-4451-9903-A12BB2A878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13" y="2787650"/>
            <a:ext cx="1982787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>
            <a:extLst>
              <a:ext uri="{FF2B5EF4-FFF2-40B4-BE49-F238E27FC236}">
                <a16:creationId xmlns:a16="http://schemas.microsoft.com/office/drawing/2014/main" id="{DC919B93-337B-44A3-B073-6F06452162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275" y="946150"/>
            <a:ext cx="6283325" cy="521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2">
            <a:extLst>
              <a:ext uri="{FF2B5EF4-FFF2-40B4-BE49-F238E27FC236}">
                <a16:creationId xmlns:a16="http://schemas.microsoft.com/office/drawing/2014/main" id="{37730E2C-4389-4113-B557-ACB464C1B7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71450"/>
            <a:ext cx="638810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lr>
                <a:srgbClr val="F0282D"/>
              </a:buClr>
              <a:buSzPct val="100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i="1">
                <a:latin typeface="Arial Black" panose="020B0A04020102020204" pitchFamily="34" charset="0"/>
              </a:rPr>
              <a:t>HF Choke Balun (A Coax Winding)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>
            <a:extLst>
              <a:ext uri="{FF2B5EF4-FFF2-40B4-BE49-F238E27FC236}">
                <a16:creationId xmlns:a16="http://schemas.microsoft.com/office/drawing/2014/main" id="{78B7DDFB-584A-45F9-8DF9-ECCE9E7D65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525" y="1154113"/>
            <a:ext cx="6573838" cy="504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2">
            <a:extLst>
              <a:ext uri="{FF2B5EF4-FFF2-40B4-BE49-F238E27FC236}">
                <a16:creationId xmlns:a16="http://schemas.microsoft.com/office/drawing/2014/main" id="{79299656-26B6-488A-9306-12FFE72C43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71450"/>
            <a:ext cx="638810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lr>
                <a:srgbClr val="F0282D"/>
              </a:buClr>
              <a:buSzPct val="100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i="1">
                <a:latin typeface="Arial Black" panose="020B0A04020102020204" pitchFamily="34" charset="0"/>
              </a:rPr>
              <a:t>HF Choke Balun (A Coax Winding)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ubtitle 2">
            <a:extLst>
              <a:ext uri="{FF2B5EF4-FFF2-40B4-BE49-F238E27FC236}">
                <a16:creationId xmlns:a16="http://schemas.microsoft.com/office/drawing/2014/main" id="{E1A3CD4A-2AB0-4600-B44E-1D84EA935FC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147" name="Picture 5">
            <a:extLst>
              <a:ext uri="{FF2B5EF4-FFF2-40B4-BE49-F238E27FC236}">
                <a16:creationId xmlns:a16="http://schemas.microsoft.com/office/drawing/2014/main" id="{82519F64-DBEC-43F6-AD3D-1631937186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38" y="1074738"/>
            <a:ext cx="6977062" cy="515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2">
            <a:extLst>
              <a:ext uri="{FF2B5EF4-FFF2-40B4-BE49-F238E27FC236}">
                <a16:creationId xmlns:a16="http://schemas.microsoft.com/office/drawing/2014/main" id="{730B9F03-0118-4FB9-AF20-96F3E48E7B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71450"/>
            <a:ext cx="638810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lr>
                <a:srgbClr val="F0282D"/>
              </a:buClr>
              <a:buSzPct val="100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i="1">
                <a:latin typeface="Arial Black" panose="020B0A04020102020204" pitchFamily="34" charset="0"/>
              </a:rPr>
              <a:t>HF Choke Balun (A Coax Winding)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8484A4DB-971C-49C1-8077-B06CC4BBB1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71450"/>
            <a:ext cx="6284913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lr>
                <a:srgbClr val="F0282D"/>
              </a:buClr>
              <a:buSzPct val="100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i="1">
                <a:latin typeface="Arial Black" panose="020B0A04020102020204" pitchFamily="34" charset="0"/>
              </a:rPr>
              <a:t>Balun Humor </a:t>
            </a:r>
          </a:p>
        </p:txBody>
      </p:sp>
      <p:graphicFrame>
        <p:nvGraphicFramePr>
          <p:cNvPr id="7171" name="Object 3">
            <a:extLst>
              <a:ext uri="{FF2B5EF4-FFF2-40B4-BE49-F238E27FC236}">
                <a16:creationId xmlns:a16="http://schemas.microsoft.com/office/drawing/2014/main" id="{3C539E8F-0204-4516-B783-631FF314B3A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4638" y="1266825"/>
          <a:ext cx="8589962" cy="4929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Photo Editor Photo" r:id="rId4" imgW="5942857" imgH="3409524" progId="MSPhotoEd.3">
                  <p:embed/>
                </p:oleObj>
              </mc:Choice>
              <mc:Fallback>
                <p:oleObj name="Photo Editor Photo" r:id="rId4" imgW="5942857" imgH="3409524" progId="MSPhotoEd.3">
                  <p:embed/>
                  <p:pic>
                    <p:nvPicPr>
                      <p:cNvPr id="7171" name="Object 3">
                        <a:extLst>
                          <a:ext uri="{FF2B5EF4-FFF2-40B4-BE49-F238E27FC236}">
                            <a16:creationId xmlns:a16="http://schemas.microsoft.com/office/drawing/2014/main" id="{3C539E8F-0204-4516-B783-631FF314B3A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638" y="1266825"/>
                        <a:ext cx="8589962" cy="4929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2" name="AutoShape 5">
            <a:extLst>
              <a:ext uri="{FF2B5EF4-FFF2-40B4-BE49-F238E27FC236}">
                <a16:creationId xmlns:a16="http://schemas.microsoft.com/office/drawing/2014/main" id="{08304A4B-E18E-4BCC-B7CB-9452A41FD8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950" y="1362075"/>
            <a:ext cx="2830513" cy="711200"/>
          </a:xfrm>
          <a:prstGeom prst="wedgeEllipseCallout">
            <a:avLst>
              <a:gd name="adj1" fmla="val 42486"/>
              <a:gd name="adj2" fmla="val 7946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>
            <a:lvl1pPr>
              <a:spcBef>
                <a:spcPct val="20000"/>
              </a:spcBef>
              <a:buClr>
                <a:srgbClr val="F0282D"/>
              </a:buClr>
              <a:buSzPct val="100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Take Me To Your Leader</a:t>
            </a:r>
          </a:p>
        </p:txBody>
      </p:sp>
      <p:sp>
        <p:nvSpPr>
          <p:cNvPr id="7173" name="AutoShape 6">
            <a:extLst>
              <a:ext uri="{FF2B5EF4-FFF2-40B4-BE49-F238E27FC236}">
                <a16:creationId xmlns:a16="http://schemas.microsoft.com/office/drawing/2014/main" id="{7496201D-A212-4BCB-BED7-F2D6C0B1B6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9500" y="3929063"/>
            <a:ext cx="2335213" cy="730250"/>
          </a:xfrm>
          <a:prstGeom prst="wedgeEllipseCallout">
            <a:avLst>
              <a:gd name="adj1" fmla="val 70056"/>
              <a:gd name="adj2" fmla="val -20413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>
            <a:lvl1pPr>
              <a:spcBef>
                <a:spcPct val="20000"/>
              </a:spcBef>
              <a:buClr>
                <a:srgbClr val="F0282D"/>
              </a:buClr>
              <a:buSzPct val="100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/>
              <a:t>Sure, Follow Me To Harris!</a:t>
            </a:r>
          </a:p>
        </p:txBody>
      </p:sp>
      <p:pic>
        <p:nvPicPr>
          <p:cNvPr id="7174" name="Picture 7">
            <a:extLst>
              <a:ext uri="{FF2B5EF4-FFF2-40B4-BE49-F238E27FC236}">
                <a16:creationId xmlns:a16="http://schemas.microsoft.com/office/drawing/2014/main" id="{71F509DE-16D5-4268-A359-E1521BFF7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488" y="1989138"/>
            <a:ext cx="1068387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B3F35661-4C9C-4C1C-AFC5-673579AF6A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" y="185738"/>
            <a:ext cx="682466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lr>
                <a:srgbClr val="F0282D"/>
              </a:buClr>
              <a:buSzPct val="100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i="1">
                <a:latin typeface="Arial Black" panose="020B0A04020102020204" pitchFamily="34" charset="0"/>
              </a:rPr>
              <a:t>Coax Solenoid Choke Balun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275A887D-BE02-4E78-80C8-E46B2F8CF8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066800"/>
            <a:ext cx="8229600" cy="514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rgbClr val="F0282D"/>
              </a:buClr>
              <a:buSzPct val="100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id="{01CDBC16-F390-4E76-A0BB-6396692FFE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219200"/>
            <a:ext cx="8229600" cy="514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rgbClr val="F0282D"/>
              </a:buClr>
              <a:buSzPct val="100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endParaRPr lang="en-US" altLang="en-US" sz="2400"/>
          </a:p>
          <a:p>
            <a:pPr>
              <a:lnSpc>
                <a:spcPct val="90000"/>
              </a:lnSpc>
            </a:pPr>
            <a:endParaRPr lang="en-US" altLang="en-US" sz="2400"/>
          </a:p>
          <a:p>
            <a:pPr>
              <a:lnSpc>
                <a:spcPct val="90000"/>
              </a:lnSpc>
            </a:pPr>
            <a:endParaRPr lang="en-US" altLang="en-US" sz="2400"/>
          </a:p>
          <a:p>
            <a:pPr>
              <a:lnSpc>
                <a:spcPct val="90000"/>
              </a:lnSpc>
            </a:pPr>
            <a:endParaRPr lang="en-US" altLang="en-US" sz="2400"/>
          </a:p>
          <a:p>
            <a:pPr>
              <a:lnSpc>
                <a:spcPct val="90000"/>
              </a:lnSpc>
            </a:pPr>
            <a:endParaRPr lang="en-US" altLang="en-US" sz="2400"/>
          </a:p>
          <a:p>
            <a:pPr>
              <a:lnSpc>
                <a:spcPct val="90000"/>
              </a:lnSpc>
              <a:buFontTx/>
              <a:buNone/>
            </a:pPr>
            <a:endParaRPr lang="en-US" altLang="en-US" sz="2400"/>
          </a:p>
          <a:p>
            <a:pPr>
              <a:lnSpc>
                <a:spcPct val="90000"/>
              </a:lnSpc>
              <a:buFontTx/>
              <a:buNone/>
            </a:pPr>
            <a:endParaRPr lang="en-US" altLang="en-US" sz="2400"/>
          </a:p>
        </p:txBody>
      </p:sp>
      <p:pic>
        <p:nvPicPr>
          <p:cNvPr id="9221" name="Picture 12">
            <a:extLst>
              <a:ext uri="{FF2B5EF4-FFF2-40B4-BE49-F238E27FC236}">
                <a16:creationId xmlns:a16="http://schemas.microsoft.com/office/drawing/2014/main" id="{8A3909B1-0703-4E81-8F7F-BCA04D6A0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838" y="1089025"/>
            <a:ext cx="3983037" cy="531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9222" name="Text Box 11">
            <a:extLst>
              <a:ext uri="{FF2B5EF4-FFF2-40B4-BE49-F238E27FC236}">
                <a16:creationId xmlns:a16="http://schemas.microsoft.com/office/drawing/2014/main" id="{F5D8A1AF-23C1-4955-912A-AC4A4B638F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075" y="6184900"/>
            <a:ext cx="87979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0282D"/>
              </a:buClr>
              <a:buSzPct val="100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b="1"/>
              <a:t>Credit: Data Courtesy Of Ken Hendrickson N8KH. Picture courtesy Jim Tonte KC7SSWW</a:t>
            </a:r>
          </a:p>
        </p:txBody>
      </p:sp>
      <p:sp>
        <p:nvSpPr>
          <p:cNvPr id="9223" name="Line 14">
            <a:extLst>
              <a:ext uri="{FF2B5EF4-FFF2-40B4-BE49-F238E27FC236}">
                <a16:creationId xmlns:a16="http://schemas.microsoft.com/office/drawing/2014/main" id="{84E33E23-26A4-4518-B5EA-294412F054E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27400" y="2019300"/>
            <a:ext cx="2095500" cy="12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4" name="Text Box 13">
            <a:extLst>
              <a:ext uri="{FF2B5EF4-FFF2-40B4-BE49-F238E27FC236}">
                <a16:creationId xmlns:a16="http://schemas.microsoft.com/office/drawing/2014/main" id="{FCA53DFE-1F80-4B3B-87AF-C383A04123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3525" y="1839913"/>
            <a:ext cx="615950" cy="366712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0282D"/>
              </a:buClr>
              <a:buSzPct val="100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4.5”</a:t>
            </a:r>
          </a:p>
        </p:txBody>
      </p:sp>
      <p:sp>
        <p:nvSpPr>
          <p:cNvPr id="9225" name="Text Box 15">
            <a:extLst>
              <a:ext uri="{FF2B5EF4-FFF2-40B4-BE49-F238E27FC236}">
                <a16:creationId xmlns:a16="http://schemas.microsoft.com/office/drawing/2014/main" id="{BA292B26-D9FE-4091-A613-7434BA3253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6900" y="3541713"/>
            <a:ext cx="1492250" cy="379412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0282D"/>
              </a:buClr>
              <a:buSzPct val="100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RG-58 Coax</a:t>
            </a:r>
          </a:p>
        </p:txBody>
      </p:sp>
      <p:sp>
        <p:nvSpPr>
          <p:cNvPr id="9226" name="Line 16">
            <a:extLst>
              <a:ext uri="{FF2B5EF4-FFF2-40B4-BE49-F238E27FC236}">
                <a16:creationId xmlns:a16="http://schemas.microsoft.com/office/drawing/2014/main" id="{50AEDE12-EBAA-48B1-B2FE-230B74BF52E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80100" y="3733800"/>
            <a:ext cx="1092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7" name="Text Box 17">
            <a:extLst>
              <a:ext uri="{FF2B5EF4-FFF2-40B4-BE49-F238E27FC236}">
                <a16:creationId xmlns:a16="http://schemas.microsoft.com/office/drawing/2014/main" id="{4B3FAC1F-066C-4F07-94B1-DCB0CAACF2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8650" y="1357313"/>
            <a:ext cx="1301750" cy="379412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0282D"/>
              </a:buClr>
              <a:buSzPct val="100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PVC Form</a:t>
            </a:r>
          </a:p>
        </p:txBody>
      </p:sp>
      <p:sp>
        <p:nvSpPr>
          <p:cNvPr id="9228" name="Line 18">
            <a:extLst>
              <a:ext uri="{FF2B5EF4-FFF2-40B4-BE49-F238E27FC236}">
                <a16:creationId xmlns:a16="http://schemas.microsoft.com/office/drawing/2014/main" id="{F6BFFC04-803D-4155-8D30-B48AC5DF686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95900" y="1549400"/>
            <a:ext cx="1651000" cy="38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FC85DB37-C2AE-4F64-AD0E-00AB37BDCC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" y="185738"/>
            <a:ext cx="682466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lr>
                <a:srgbClr val="F0282D"/>
              </a:buClr>
              <a:buSzPct val="100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i="1">
                <a:latin typeface="Arial Black" panose="020B0A04020102020204" pitchFamily="34" charset="0"/>
              </a:rPr>
              <a:t>Coax Solenoid Choke Balun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0FBFE7E7-482D-4CB1-A2EF-6B9EB19000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066800"/>
            <a:ext cx="8229600" cy="514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rgbClr val="F0282D"/>
              </a:buClr>
              <a:buSzPct val="100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268" name="Rectangle 4">
            <a:extLst>
              <a:ext uri="{FF2B5EF4-FFF2-40B4-BE49-F238E27FC236}">
                <a16:creationId xmlns:a16="http://schemas.microsoft.com/office/drawing/2014/main" id="{C22768BF-BA48-490F-959D-8732FCBFE2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219200"/>
            <a:ext cx="8229600" cy="514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rgbClr val="F0282D"/>
              </a:buClr>
              <a:buSzPct val="100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endParaRPr lang="en-US" altLang="en-US" sz="2400"/>
          </a:p>
          <a:p>
            <a:pPr>
              <a:lnSpc>
                <a:spcPct val="90000"/>
              </a:lnSpc>
            </a:pPr>
            <a:endParaRPr lang="en-US" altLang="en-US" sz="2400"/>
          </a:p>
          <a:p>
            <a:pPr>
              <a:lnSpc>
                <a:spcPct val="90000"/>
              </a:lnSpc>
            </a:pPr>
            <a:endParaRPr lang="en-US" altLang="en-US" sz="2400"/>
          </a:p>
          <a:p>
            <a:pPr>
              <a:lnSpc>
                <a:spcPct val="90000"/>
              </a:lnSpc>
            </a:pPr>
            <a:endParaRPr lang="en-US" altLang="en-US" sz="2400"/>
          </a:p>
          <a:p>
            <a:pPr>
              <a:lnSpc>
                <a:spcPct val="90000"/>
              </a:lnSpc>
            </a:pPr>
            <a:endParaRPr lang="en-US" altLang="en-US" sz="2400"/>
          </a:p>
          <a:p>
            <a:pPr>
              <a:lnSpc>
                <a:spcPct val="90000"/>
              </a:lnSpc>
              <a:buFontTx/>
              <a:buNone/>
            </a:pPr>
            <a:endParaRPr lang="en-US" altLang="en-US" sz="2400"/>
          </a:p>
          <a:p>
            <a:pPr>
              <a:lnSpc>
                <a:spcPct val="90000"/>
              </a:lnSpc>
              <a:buFontTx/>
              <a:buNone/>
            </a:pPr>
            <a:endParaRPr lang="en-US" altLang="en-US" sz="2400"/>
          </a:p>
        </p:txBody>
      </p:sp>
      <p:pic>
        <p:nvPicPr>
          <p:cNvPr id="11269" name="Picture 5">
            <a:extLst>
              <a:ext uri="{FF2B5EF4-FFF2-40B4-BE49-F238E27FC236}">
                <a16:creationId xmlns:a16="http://schemas.microsoft.com/office/drawing/2014/main" id="{33757817-A1DE-4598-BA69-3AB7FD9A05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935038"/>
            <a:ext cx="7970838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1270" name="Text Box 6">
            <a:extLst>
              <a:ext uri="{FF2B5EF4-FFF2-40B4-BE49-F238E27FC236}">
                <a16:creationId xmlns:a16="http://schemas.microsoft.com/office/drawing/2014/main" id="{C03D179B-B4A9-44BB-A409-D4B49E8187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27738"/>
            <a:ext cx="42767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0282D"/>
              </a:buClr>
              <a:buSzPct val="100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/>
              <a:t>Credit: Data Courtesy Of Ken</a:t>
            </a:r>
            <a:r>
              <a:rPr lang="en-US" altLang="en-US" sz="1400" b="1"/>
              <a:t> </a:t>
            </a:r>
            <a:r>
              <a:rPr lang="en-US" altLang="en-US" sz="1200" b="1"/>
              <a:t>Hendrickson</a:t>
            </a:r>
            <a:r>
              <a:rPr lang="en-US" altLang="en-US" sz="1400" b="1"/>
              <a:t>, N8KH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BF18A708-9400-4B3E-9BD5-A64CABC8B2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" y="185738"/>
            <a:ext cx="682466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lr>
                <a:srgbClr val="F0282D"/>
              </a:buClr>
              <a:buSzPct val="100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i="1">
                <a:latin typeface="Arial Black" panose="020B0A04020102020204" pitchFamily="34" charset="0"/>
              </a:rPr>
              <a:t>Toroidal Coax Winding Balun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B7A76AE5-CDD8-40FC-9E36-919D7A748E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066800"/>
            <a:ext cx="8229600" cy="514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rgbClr val="F0282D"/>
              </a:buClr>
              <a:buSzPct val="100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8D3E748E-60D8-4303-93E1-747CCB0B5F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219200"/>
            <a:ext cx="8229600" cy="514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rgbClr val="F0282D"/>
              </a:buClr>
              <a:buSzPct val="100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endParaRPr lang="en-US" altLang="en-US" sz="2400"/>
          </a:p>
          <a:p>
            <a:pPr>
              <a:lnSpc>
                <a:spcPct val="90000"/>
              </a:lnSpc>
            </a:pPr>
            <a:endParaRPr lang="en-US" altLang="en-US" sz="2400"/>
          </a:p>
          <a:p>
            <a:pPr>
              <a:lnSpc>
                <a:spcPct val="90000"/>
              </a:lnSpc>
            </a:pPr>
            <a:endParaRPr lang="en-US" altLang="en-US" sz="2400"/>
          </a:p>
          <a:p>
            <a:pPr>
              <a:lnSpc>
                <a:spcPct val="90000"/>
              </a:lnSpc>
            </a:pPr>
            <a:endParaRPr lang="en-US" altLang="en-US" sz="2400"/>
          </a:p>
          <a:p>
            <a:pPr>
              <a:lnSpc>
                <a:spcPct val="90000"/>
              </a:lnSpc>
            </a:pPr>
            <a:endParaRPr lang="en-US" altLang="en-US" sz="2400"/>
          </a:p>
          <a:p>
            <a:pPr>
              <a:lnSpc>
                <a:spcPct val="90000"/>
              </a:lnSpc>
              <a:buFontTx/>
              <a:buNone/>
            </a:pPr>
            <a:endParaRPr lang="en-US" altLang="en-US" sz="2400"/>
          </a:p>
          <a:p>
            <a:pPr>
              <a:lnSpc>
                <a:spcPct val="90000"/>
              </a:lnSpc>
              <a:buFontTx/>
              <a:buNone/>
            </a:pPr>
            <a:endParaRPr lang="en-US" altLang="en-US" sz="2400"/>
          </a:p>
        </p:txBody>
      </p:sp>
      <p:pic>
        <p:nvPicPr>
          <p:cNvPr id="13317" name="Picture 1">
            <a:extLst>
              <a:ext uri="{FF2B5EF4-FFF2-40B4-BE49-F238E27FC236}">
                <a16:creationId xmlns:a16="http://schemas.microsoft.com/office/drawing/2014/main" id="{E574B3CB-C147-4BD1-BEE2-4BDD6141D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5" y="1417638"/>
            <a:ext cx="3278188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TextBox 2">
            <a:extLst>
              <a:ext uri="{FF2B5EF4-FFF2-40B4-BE49-F238E27FC236}">
                <a16:creationId xmlns:a16="http://schemas.microsoft.com/office/drawing/2014/main" id="{F0E4F21F-EF9C-459C-9FE6-B39F8CB517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150" y="5618163"/>
            <a:ext cx="4386263" cy="3397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0282D"/>
              </a:buClr>
              <a:buSzPct val="100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/>
              <a:t>9 turns RG-58 on Fair Rite FT-240-43 core.. </a:t>
            </a:r>
          </a:p>
        </p:txBody>
      </p:sp>
      <p:pic>
        <p:nvPicPr>
          <p:cNvPr id="13319" name="Picture 3">
            <a:extLst>
              <a:ext uri="{FF2B5EF4-FFF2-40B4-BE49-F238E27FC236}">
                <a16:creationId xmlns:a16="http://schemas.microsoft.com/office/drawing/2014/main" id="{E26CA2B3-9031-47C9-85BB-B0938137DA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525" y="1128713"/>
            <a:ext cx="3036888" cy="358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Rectangle 4">
            <a:extLst>
              <a:ext uri="{FF2B5EF4-FFF2-40B4-BE49-F238E27FC236}">
                <a16:creationId xmlns:a16="http://schemas.microsoft.com/office/drawing/2014/main" id="{43B8677E-652C-4500-9251-0960F833AC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075" y="4927600"/>
            <a:ext cx="40147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0282D"/>
              </a:buClr>
              <a:buSzPct val="100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1 turn transformer primary sniffing winding</a:t>
            </a:r>
          </a:p>
        </p:txBody>
      </p:sp>
      <p:sp>
        <p:nvSpPr>
          <p:cNvPr id="13321" name="Rectangle 11">
            <a:extLst>
              <a:ext uri="{FF2B5EF4-FFF2-40B4-BE49-F238E27FC236}">
                <a16:creationId xmlns:a16="http://schemas.microsoft.com/office/drawing/2014/main" id="{C2BF2169-6591-4914-8234-B2A63E45C4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9538" y="4870450"/>
            <a:ext cx="30813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0282D"/>
              </a:buClr>
              <a:buSzPct val="100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Impedance from shield to shield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F38D3A8A-7421-4032-A137-200945524D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" y="185738"/>
            <a:ext cx="682466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lr>
                <a:srgbClr val="F0282D"/>
              </a:buClr>
              <a:buSzPct val="100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i="1">
                <a:latin typeface="Arial Black" panose="020B0A04020102020204" pitchFamily="34" charset="0"/>
              </a:rPr>
              <a:t>Toroidal Coax Winding Balun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0A38B9B5-C797-49EA-A4BD-3C506922DD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066800"/>
            <a:ext cx="8229600" cy="514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rgbClr val="F0282D"/>
              </a:buClr>
              <a:buSzPct val="100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6DCFC850-BD8A-4897-B406-E2E1B3D082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219200"/>
            <a:ext cx="8229600" cy="514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rgbClr val="F0282D"/>
              </a:buClr>
              <a:buSzPct val="100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endParaRPr lang="en-US" altLang="en-US" sz="2400"/>
          </a:p>
          <a:p>
            <a:pPr>
              <a:lnSpc>
                <a:spcPct val="90000"/>
              </a:lnSpc>
            </a:pPr>
            <a:endParaRPr lang="en-US" altLang="en-US" sz="2400"/>
          </a:p>
          <a:p>
            <a:pPr>
              <a:lnSpc>
                <a:spcPct val="90000"/>
              </a:lnSpc>
            </a:pPr>
            <a:endParaRPr lang="en-US" altLang="en-US" sz="2400"/>
          </a:p>
          <a:p>
            <a:pPr>
              <a:lnSpc>
                <a:spcPct val="90000"/>
              </a:lnSpc>
            </a:pPr>
            <a:endParaRPr lang="en-US" altLang="en-US" sz="2400"/>
          </a:p>
          <a:p>
            <a:pPr>
              <a:lnSpc>
                <a:spcPct val="90000"/>
              </a:lnSpc>
            </a:pPr>
            <a:endParaRPr lang="en-US" altLang="en-US" sz="2400"/>
          </a:p>
          <a:p>
            <a:pPr>
              <a:lnSpc>
                <a:spcPct val="90000"/>
              </a:lnSpc>
              <a:buFontTx/>
              <a:buNone/>
            </a:pPr>
            <a:endParaRPr lang="en-US" altLang="en-US" sz="2400"/>
          </a:p>
          <a:p>
            <a:pPr>
              <a:lnSpc>
                <a:spcPct val="90000"/>
              </a:lnSpc>
              <a:buFontTx/>
              <a:buNone/>
            </a:pPr>
            <a:endParaRPr lang="en-US" altLang="en-US" sz="2400"/>
          </a:p>
        </p:txBody>
      </p:sp>
      <p:pic>
        <p:nvPicPr>
          <p:cNvPr id="15365" name="Picture 1">
            <a:extLst>
              <a:ext uri="{FF2B5EF4-FFF2-40B4-BE49-F238E27FC236}">
                <a16:creationId xmlns:a16="http://schemas.microsoft.com/office/drawing/2014/main" id="{BE371A48-4D43-43C7-964C-5B99225F6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75" y="1298575"/>
            <a:ext cx="5668963" cy="437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5">
            <a:extLst>
              <a:ext uri="{FF2B5EF4-FFF2-40B4-BE49-F238E27FC236}">
                <a16:creationId xmlns:a16="http://schemas.microsoft.com/office/drawing/2014/main" id="{0AD9398A-2A00-4196-B0A5-AAEC1CB31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088" y="3040063"/>
            <a:ext cx="1649412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TextBox 1">
            <a:extLst>
              <a:ext uri="{FF2B5EF4-FFF2-40B4-BE49-F238E27FC236}">
                <a16:creationId xmlns:a16="http://schemas.microsoft.com/office/drawing/2014/main" id="{02D88228-80CE-4A7A-9CD0-55A880E6505C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3617913" y="5815013"/>
            <a:ext cx="2903537" cy="338137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0282D"/>
              </a:buClr>
              <a:buSzPct val="100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/>
              <a:t>Resonance at 8.08 MHz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168</Words>
  <Application>Microsoft Office PowerPoint</Application>
  <PresentationFormat>On-screen Show (4:3)</PresentationFormat>
  <Paragraphs>91</Paragraphs>
  <Slides>15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Arial Black</vt:lpstr>
      <vt:lpstr>Calibri</vt:lpstr>
      <vt:lpstr>Calibri Light</vt:lpstr>
      <vt:lpstr>Times New Roman</vt:lpstr>
      <vt:lpstr>Office Theme</vt:lpstr>
      <vt:lpstr>Microsoft Photo Editor 3.0 Photo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Parsche, Francis (US)</dc:creator>
  <cp:lastModifiedBy>Parsche, Francis (US)</cp:lastModifiedBy>
  <cp:revision>1</cp:revision>
  <dcterms:created xsi:type="dcterms:W3CDTF">2019-06-17T13:42:19Z</dcterms:created>
  <dcterms:modified xsi:type="dcterms:W3CDTF">2019-06-17T13:44:37Z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8ed1b302-420a-42ea-99f0-cd58752bb39a</vt:lpwstr>
  </property>
  <property fmtid="{D5CDD505-2E9C-101B-9397-08002B2CF9AE}" pid="3" name="CLASSIFICATION">
    <vt:lpwstr>General</vt:lpwstr>
  </property>
</Properties>
</file>